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66"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autoAdjust="0"/>
  </p:normalViewPr>
  <p:slideViewPr>
    <p:cSldViewPr snapToGrid="0">
      <p:cViewPr varScale="1">
        <p:scale>
          <a:sx n="84" d="100"/>
          <a:sy n="84" d="100"/>
        </p:scale>
        <p:origin x="658" y="8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406FA-822E-4D38-FF1E-915F130624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407910-535F-0A2E-6EAE-B28EC8805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6FF056-B7CB-4D4C-1B89-EE29F29E5098}"/>
              </a:ext>
            </a:extLst>
          </p:cNvPr>
          <p:cNvSpPr>
            <a:spLocks noGrp="1"/>
          </p:cNvSpPr>
          <p:nvPr>
            <p:ph type="dt" sz="half" idx="10"/>
          </p:nvPr>
        </p:nvSpPr>
        <p:spPr/>
        <p:txBody>
          <a:bodyPr/>
          <a:lstStyle/>
          <a:p>
            <a:fld id="{F96301D2-1B1F-4457-963F-8DE5E508E7FB}" type="datetimeFigureOut">
              <a:rPr lang="en-US" smtClean="0"/>
              <a:t>11/28/2023</a:t>
            </a:fld>
            <a:endParaRPr lang="en-US"/>
          </a:p>
        </p:txBody>
      </p:sp>
      <p:sp>
        <p:nvSpPr>
          <p:cNvPr id="5" name="Footer Placeholder 4">
            <a:extLst>
              <a:ext uri="{FF2B5EF4-FFF2-40B4-BE49-F238E27FC236}">
                <a16:creationId xmlns:a16="http://schemas.microsoft.com/office/drawing/2014/main" id="{24E66C68-2776-9B70-8D3D-9E171E06F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962488-5FE3-4709-892F-CC411CCB18B2}"/>
              </a:ext>
            </a:extLst>
          </p:cNvPr>
          <p:cNvSpPr>
            <a:spLocks noGrp="1"/>
          </p:cNvSpPr>
          <p:nvPr>
            <p:ph type="sldNum" sz="quarter" idx="12"/>
          </p:nvPr>
        </p:nvSpPr>
        <p:spPr/>
        <p:txBody>
          <a:bodyPr/>
          <a:lstStyle/>
          <a:p>
            <a:fld id="{5B5C8393-F7D7-4505-9F05-61E47268BDD6}" type="slidenum">
              <a:rPr lang="en-US" smtClean="0"/>
              <a:t>‹#›</a:t>
            </a:fld>
            <a:endParaRPr lang="en-US"/>
          </a:p>
        </p:txBody>
      </p:sp>
    </p:spTree>
    <p:extLst>
      <p:ext uri="{BB962C8B-B14F-4D97-AF65-F5344CB8AC3E}">
        <p14:creationId xmlns:p14="http://schemas.microsoft.com/office/powerpoint/2010/main" val="1695578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5E023-49E4-009D-37A2-508A541576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45C5F-99F8-D06D-9785-EADE14E882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02E3B-2791-72A8-40DB-801C85FCC969}"/>
              </a:ext>
            </a:extLst>
          </p:cNvPr>
          <p:cNvSpPr>
            <a:spLocks noGrp="1"/>
          </p:cNvSpPr>
          <p:nvPr>
            <p:ph type="dt" sz="half" idx="10"/>
          </p:nvPr>
        </p:nvSpPr>
        <p:spPr/>
        <p:txBody>
          <a:bodyPr/>
          <a:lstStyle/>
          <a:p>
            <a:fld id="{F96301D2-1B1F-4457-963F-8DE5E508E7FB}" type="datetimeFigureOut">
              <a:rPr lang="en-US" smtClean="0"/>
              <a:t>11/28/2023</a:t>
            </a:fld>
            <a:endParaRPr lang="en-US"/>
          </a:p>
        </p:txBody>
      </p:sp>
      <p:sp>
        <p:nvSpPr>
          <p:cNvPr id="5" name="Footer Placeholder 4">
            <a:extLst>
              <a:ext uri="{FF2B5EF4-FFF2-40B4-BE49-F238E27FC236}">
                <a16:creationId xmlns:a16="http://schemas.microsoft.com/office/drawing/2014/main" id="{3B76839A-2E07-20F8-4968-CDEE8FF35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92F10-117C-6309-A1B9-F74F47F97ADC}"/>
              </a:ext>
            </a:extLst>
          </p:cNvPr>
          <p:cNvSpPr>
            <a:spLocks noGrp="1"/>
          </p:cNvSpPr>
          <p:nvPr>
            <p:ph type="sldNum" sz="quarter" idx="12"/>
          </p:nvPr>
        </p:nvSpPr>
        <p:spPr/>
        <p:txBody>
          <a:bodyPr/>
          <a:lstStyle/>
          <a:p>
            <a:fld id="{5B5C8393-F7D7-4505-9F05-61E47268BDD6}" type="slidenum">
              <a:rPr lang="en-US" smtClean="0"/>
              <a:t>‹#›</a:t>
            </a:fld>
            <a:endParaRPr lang="en-US"/>
          </a:p>
        </p:txBody>
      </p:sp>
    </p:spTree>
    <p:extLst>
      <p:ext uri="{BB962C8B-B14F-4D97-AF65-F5344CB8AC3E}">
        <p14:creationId xmlns:p14="http://schemas.microsoft.com/office/powerpoint/2010/main" val="1871228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FB08E-0408-EA6C-018B-5B1D56C63E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ABD474-06A7-C696-0488-252D8C3D88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F1DC4-5DE8-7C46-EFBA-F144F465318A}"/>
              </a:ext>
            </a:extLst>
          </p:cNvPr>
          <p:cNvSpPr>
            <a:spLocks noGrp="1"/>
          </p:cNvSpPr>
          <p:nvPr>
            <p:ph type="dt" sz="half" idx="10"/>
          </p:nvPr>
        </p:nvSpPr>
        <p:spPr/>
        <p:txBody>
          <a:bodyPr/>
          <a:lstStyle/>
          <a:p>
            <a:fld id="{F96301D2-1B1F-4457-963F-8DE5E508E7FB}" type="datetimeFigureOut">
              <a:rPr lang="en-US" smtClean="0"/>
              <a:t>11/28/2023</a:t>
            </a:fld>
            <a:endParaRPr lang="en-US"/>
          </a:p>
        </p:txBody>
      </p:sp>
      <p:sp>
        <p:nvSpPr>
          <p:cNvPr id="5" name="Footer Placeholder 4">
            <a:extLst>
              <a:ext uri="{FF2B5EF4-FFF2-40B4-BE49-F238E27FC236}">
                <a16:creationId xmlns:a16="http://schemas.microsoft.com/office/drawing/2014/main" id="{933E8668-54A1-FF7F-9DEF-B73ADFEDE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F68135-14FA-6E81-BE6B-644300AB7F48}"/>
              </a:ext>
            </a:extLst>
          </p:cNvPr>
          <p:cNvSpPr>
            <a:spLocks noGrp="1"/>
          </p:cNvSpPr>
          <p:nvPr>
            <p:ph type="sldNum" sz="quarter" idx="12"/>
          </p:nvPr>
        </p:nvSpPr>
        <p:spPr/>
        <p:txBody>
          <a:bodyPr/>
          <a:lstStyle/>
          <a:p>
            <a:fld id="{5B5C8393-F7D7-4505-9F05-61E47268BDD6}" type="slidenum">
              <a:rPr lang="en-US" smtClean="0"/>
              <a:t>‹#›</a:t>
            </a:fld>
            <a:endParaRPr lang="en-US"/>
          </a:p>
        </p:txBody>
      </p:sp>
    </p:spTree>
    <p:extLst>
      <p:ext uri="{BB962C8B-B14F-4D97-AF65-F5344CB8AC3E}">
        <p14:creationId xmlns:p14="http://schemas.microsoft.com/office/powerpoint/2010/main" val="452509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12F3-9A81-F8FD-7A37-177E357280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FEAA12-FA0E-AE6A-46FA-D55EC4592E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90787-6B67-0459-BA28-0B9554DF6AC2}"/>
              </a:ext>
            </a:extLst>
          </p:cNvPr>
          <p:cNvSpPr>
            <a:spLocks noGrp="1"/>
          </p:cNvSpPr>
          <p:nvPr>
            <p:ph type="dt" sz="half" idx="10"/>
          </p:nvPr>
        </p:nvSpPr>
        <p:spPr/>
        <p:txBody>
          <a:bodyPr/>
          <a:lstStyle/>
          <a:p>
            <a:fld id="{F96301D2-1B1F-4457-963F-8DE5E508E7FB}" type="datetimeFigureOut">
              <a:rPr lang="en-US" smtClean="0"/>
              <a:t>11/28/2023</a:t>
            </a:fld>
            <a:endParaRPr lang="en-US"/>
          </a:p>
        </p:txBody>
      </p:sp>
      <p:sp>
        <p:nvSpPr>
          <p:cNvPr id="5" name="Footer Placeholder 4">
            <a:extLst>
              <a:ext uri="{FF2B5EF4-FFF2-40B4-BE49-F238E27FC236}">
                <a16:creationId xmlns:a16="http://schemas.microsoft.com/office/drawing/2014/main" id="{1CC8C3D2-3DEF-EBDF-9F66-7B0C9B6A9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302A8-2DB6-DB39-4FE0-F49BA540E816}"/>
              </a:ext>
            </a:extLst>
          </p:cNvPr>
          <p:cNvSpPr>
            <a:spLocks noGrp="1"/>
          </p:cNvSpPr>
          <p:nvPr>
            <p:ph type="sldNum" sz="quarter" idx="12"/>
          </p:nvPr>
        </p:nvSpPr>
        <p:spPr/>
        <p:txBody>
          <a:bodyPr/>
          <a:lstStyle/>
          <a:p>
            <a:fld id="{5B5C8393-F7D7-4505-9F05-61E47268BDD6}" type="slidenum">
              <a:rPr lang="en-US" smtClean="0"/>
              <a:t>‹#›</a:t>
            </a:fld>
            <a:endParaRPr lang="en-US"/>
          </a:p>
        </p:txBody>
      </p:sp>
    </p:spTree>
    <p:extLst>
      <p:ext uri="{BB962C8B-B14F-4D97-AF65-F5344CB8AC3E}">
        <p14:creationId xmlns:p14="http://schemas.microsoft.com/office/powerpoint/2010/main" val="2292411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2A7CF-8490-3565-1C9E-A72035F789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801723-70DC-1594-E8AD-788236F8EF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CD6195-D285-EF90-775E-440B7AACA792}"/>
              </a:ext>
            </a:extLst>
          </p:cNvPr>
          <p:cNvSpPr>
            <a:spLocks noGrp="1"/>
          </p:cNvSpPr>
          <p:nvPr>
            <p:ph type="dt" sz="half" idx="10"/>
          </p:nvPr>
        </p:nvSpPr>
        <p:spPr/>
        <p:txBody>
          <a:bodyPr/>
          <a:lstStyle/>
          <a:p>
            <a:fld id="{F96301D2-1B1F-4457-963F-8DE5E508E7FB}" type="datetimeFigureOut">
              <a:rPr lang="en-US" smtClean="0"/>
              <a:t>11/28/2023</a:t>
            </a:fld>
            <a:endParaRPr lang="en-US"/>
          </a:p>
        </p:txBody>
      </p:sp>
      <p:sp>
        <p:nvSpPr>
          <p:cNvPr id="5" name="Footer Placeholder 4">
            <a:extLst>
              <a:ext uri="{FF2B5EF4-FFF2-40B4-BE49-F238E27FC236}">
                <a16:creationId xmlns:a16="http://schemas.microsoft.com/office/drawing/2014/main" id="{66C3BCB7-2CA8-D78C-F880-620A1CD52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78CB7-2F19-2FD6-BB91-5F455A642CE6}"/>
              </a:ext>
            </a:extLst>
          </p:cNvPr>
          <p:cNvSpPr>
            <a:spLocks noGrp="1"/>
          </p:cNvSpPr>
          <p:nvPr>
            <p:ph type="sldNum" sz="quarter" idx="12"/>
          </p:nvPr>
        </p:nvSpPr>
        <p:spPr/>
        <p:txBody>
          <a:bodyPr/>
          <a:lstStyle/>
          <a:p>
            <a:fld id="{5B5C8393-F7D7-4505-9F05-61E47268BDD6}" type="slidenum">
              <a:rPr lang="en-US" smtClean="0"/>
              <a:t>‹#›</a:t>
            </a:fld>
            <a:endParaRPr lang="en-US"/>
          </a:p>
        </p:txBody>
      </p:sp>
    </p:spTree>
    <p:extLst>
      <p:ext uri="{BB962C8B-B14F-4D97-AF65-F5344CB8AC3E}">
        <p14:creationId xmlns:p14="http://schemas.microsoft.com/office/powerpoint/2010/main" val="1283254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470D-7458-6D4C-02A8-402CEE17CE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A7B98-EDE5-8E09-8270-019184C195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394893-DDED-12D9-3253-CDE46FA351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78088A-30E5-8511-D1FD-63328E7EB53F}"/>
              </a:ext>
            </a:extLst>
          </p:cNvPr>
          <p:cNvSpPr>
            <a:spLocks noGrp="1"/>
          </p:cNvSpPr>
          <p:nvPr>
            <p:ph type="dt" sz="half" idx="10"/>
          </p:nvPr>
        </p:nvSpPr>
        <p:spPr/>
        <p:txBody>
          <a:bodyPr/>
          <a:lstStyle/>
          <a:p>
            <a:fld id="{F96301D2-1B1F-4457-963F-8DE5E508E7FB}" type="datetimeFigureOut">
              <a:rPr lang="en-US" smtClean="0"/>
              <a:t>11/28/2023</a:t>
            </a:fld>
            <a:endParaRPr lang="en-US"/>
          </a:p>
        </p:txBody>
      </p:sp>
      <p:sp>
        <p:nvSpPr>
          <p:cNvPr id="6" name="Footer Placeholder 5">
            <a:extLst>
              <a:ext uri="{FF2B5EF4-FFF2-40B4-BE49-F238E27FC236}">
                <a16:creationId xmlns:a16="http://schemas.microsoft.com/office/drawing/2014/main" id="{B0143EB6-2EA3-74F6-41D3-0AE8F519C6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AB1C24-C328-889B-1BFB-D8FB48148D40}"/>
              </a:ext>
            </a:extLst>
          </p:cNvPr>
          <p:cNvSpPr>
            <a:spLocks noGrp="1"/>
          </p:cNvSpPr>
          <p:nvPr>
            <p:ph type="sldNum" sz="quarter" idx="12"/>
          </p:nvPr>
        </p:nvSpPr>
        <p:spPr/>
        <p:txBody>
          <a:bodyPr/>
          <a:lstStyle/>
          <a:p>
            <a:fld id="{5B5C8393-F7D7-4505-9F05-61E47268BDD6}" type="slidenum">
              <a:rPr lang="en-US" smtClean="0"/>
              <a:t>‹#›</a:t>
            </a:fld>
            <a:endParaRPr lang="en-US"/>
          </a:p>
        </p:txBody>
      </p:sp>
    </p:spTree>
    <p:extLst>
      <p:ext uri="{BB962C8B-B14F-4D97-AF65-F5344CB8AC3E}">
        <p14:creationId xmlns:p14="http://schemas.microsoft.com/office/powerpoint/2010/main" val="2524907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E813-01C9-F4C1-D842-D08E939675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6AE2B7-7B5E-0124-6BD7-EE230F473A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BB94E0-D051-2BC7-1051-463DD9B186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140E88-C1E1-2747-262A-7C6B1C2813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E45A76-1052-F346-7D57-F28A1D6219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6F3B90-1D90-D7BB-0960-1FA179619A7C}"/>
              </a:ext>
            </a:extLst>
          </p:cNvPr>
          <p:cNvSpPr>
            <a:spLocks noGrp="1"/>
          </p:cNvSpPr>
          <p:nvPr>
            <p:ph type="dt" sz="half" idx="10"/>
          </p:nvPr>
        </p:nvSpPr>
        <p:spPr/>
        <p:txBody>
          <a:bodyPr/>
          <a:lstStyle/>
          <a:p>
            <a:fld id="{F96301D2-1B1F-4457-963F-8DE5E508E7FB}" type="datetimeFigureOut">
              <a:rPr lang="en-US" smtClean="0"/>
              <a:t>11/28/2023</a:t>
            </a:fld>
            <a:endParaRPr lang="en-US"/>
          </a:p>
        </p:txBody>
      </p:sp>
      <p:sp>
        <p:nvSpPr>
          <p:cNvPr id="8" name="Footer Placeholder 7">
            <a:extLst>
              <a:ext uri="{FF2B5EF4-FFF2-40B4-BE49-F238E27FC236}">
                <a16:creationId xmlns:a16="http://schemas.microsoft.com/office/drawing/2014/main" id="{6AA18B5B-0402-08D5-3261-7C3C31198D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A3BAC2-7D90-B96E-CF79-5DA54E30A32D}"/>
              </a:ext>
            </a:extLst>
          </p:cNvPr>
          <p:cNvSpPr>
            <a:spLocks noGrp="1"/>
          </p:cNvSpPr>
          <p:nvPr>
            <p:ph type="sldNum" sz="quarter" idx="12"/>
          </p:nvPr>
        </p:nvSpPr>
        <p:spPr/>
        <p:txBody>
          <a:bodyPr/>
          <a:lstStyle/>
          <a:p>
            <a:fld id="{5B5C8393-F7D7-4505-9F05-61E47268BDD6}" type="slidenum">
              <a:rPr lang="en-US" smtClean="0"/>
              <a:t>‹#›</a:t>
            </a:fld>
            <a:endParaRPr lang="en-US"/>
          </a:p>
        </p:txBody>
      </p:sp>
    </p:spTree>
    <p:extLst>
      <p:ext uri="{BB962C8B-B14F-4D97-AF65-F5344CB8AC3E}">
        <p14:creationId xmlns:p14="http://schemas.microsoft.com/office/powerpoint/2010/main" val="1892451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08D3-C89C-B899-3640-5BA5ECA9C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578E6E-AC6A-61A3-7D18-EF858B904595}"/>
              </a:ext>
            </a:extLst>
          </p:cNvPr>
          <p:cNvSpPr>
            <a:spLocks noGrp="1"/>
          </p:cNvSpPr>
          <p:nvPr>
            <p:ph type="dt" sz="half" idx="10"/>
          </p:nvPr>
        </p:nvSpPr>
        <p:spPr/>
        <p:txBody>
          <a:bodyPr/>
          <a:lstStyle/>
          <a:p>
            <a:fld id="{F96301D2-1B1F-4457-963F-8DE5E508E7FB}" type="datetimeFigureOut">
              <a:rPr lang="en-US" smtClean="0"/>
              <a:t>11/28/2023</a:t>
            </a:fld>
            <a:endParaRPr lang="en-US"/>
          </a:p>
        </p:txBody>
      </p:sp>
      <p:sp>
        <p:nvSpPr>
          <p:cNvPr id="4" name="Footer Placeholder 3">
            <a:extLst>
              <a:ext uri="{FF2B5EF4-FFF2-40B4-BE49-F238E27FC236}">
                <a16:creationId xmlns:a16="http://schemas.microsoft.com/office/drawing/2014/main" id="{81A231CC-FDD2-D51F-54DB-8B22779D53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0B2B1-C5F6-1E20-6ACB-F0D2FD2244CC}"/>
              </a:ext>
            </a:extLst>
          </p:cNvPr>
          <p:cNvSpPr>
            <a:spLocks noGrp="1"/>
          </p:cNvSpPr>
          <p:nvPr>
            <p:ph type="sldNum" sz="quarter" idx="12"/>
          </p:nvPr>
        </p:nvSpPr>
        <p:spPr/>
        <p:txBody>
          <a:bodyPr/>
          <a:lstStyle/>
          <a:p>
            <a:fld id="{5B5C8393-F7D7-4505-9F05-61E47268BDD6}" type="slidenum">
              <a:rPr lang="en-US" smtClean="0"/>
              <a:t>‹#›</a:t>
            </a:fld>
            <a:endParaRPr lang="en-US"/>
          </a:p>
        </p:txBody>
      </p:sp>
    </p:spTree>
    <p:extLst>
      <p:ext uri="{BB962C8B-B14F-4D97-AF65-F5344CB8AC3E}">
        <p14:creationId xmlns:p14="http://schemas.microsoft.com/office/powerpoint/2010/main" val="250487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09ED38-65FC-ADC6-70C1-8C8CFDD72F11}"/>
              </a:ext>
            </a:extLst>
          </p:cNvPr>
          <p:cNvSpPr>
            <a:spLocks noGrp="1"/>
          </p:cNvSpPr>
          <p:nvPr>
            <p:ph type="dt" sz="half" idx="10"/>
          </p:nvPr>
        </p:nvSpPr>
        <p:spPr/>
        <p:txBody>
          <a:bodyPr/>
          <a:lstStyle/>
          <a:p>
            <a:fld id="{F96301D2-1B1F-4457-963F-8DE5E508E7FB}" type="datetimeFigureOut">
              <a:rPr lang="en-US" smtClean="0"/>
              <a:t>11/28/2023</a:t>
            </a:fld>
            <a:endParaRPr lang="en-US"/>
          </a:p>
        </p:txBody>
      </p:sp>
      <p:sp>
        <p:nvSpPr>
          <p:cNvPr id="3" name="Footer Placeholder 2">
            <a:extLst>
              <a:ext uri="{FF2B5EF4-FFF2-40B4-BE49-F238E27FC236}">
                <a16:creationId xmlns:a16="http://schemas.microsoft.com/office/drawing/2014/main" id="{2A35722D-2FC1-5601-AF64-8419E80840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797FC1-BF65-B38A-CB91-BC5E97FCDCF3}"/>
              </a:ext>
            </a:extLst>
          </p:cNvPr>
          <p:cNvSpPr>
            <a:spLocks noGrp="1"/>
          </p:cNvSpPr>
          <p:nvPr>
            <p:ph type="sldNum" sz="quarter" idx="12"/>
          </p:nvPr>
        </p:nvSpPr>
        <p:spPr/>
        <p:txBody>
          <a:bodyPr/>
          <a:lstStyle/>
          <a:p>
            <a:fld id="{5B5C8393-F7D7-4505-9F05-61E47268BDD6}" type="slidenum">
              <a:rPr lang="en-US" smtClean="0"/>
              <a:t>‹#›</a:t>
            </a:fld>
            <a:endParaRPr lang="en-US"/>
          </a:p>
        </p:txBody>
      </p:sp>
    </p:spTree>
    <p:extLst>
      <p:ext uri="{BB962C8B-B14F-4D97-AF65-F5344CB8AC3E}">
        <p14:creationId xmlns:p14="http://schemas.microsoft.com/office/powerpoint/2010/main" val="4287987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BF216-8BB8-5AC0-B990-4B6265B4EC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BD7C67-A6BB-93CD-8C75-C2D2EC12D3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BFD7E0-2F31-A738-4BB7-4067610CFF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947AD8-AA0B-3D95-3E9D-95F603B8EA1C}"/>
              </a:ext>
            </a:extLst>
          </p:cNvPr>
          <p:cNvSpPr>
            <a:spLocks noGrp="1"/>
          </p:cNvSpPr>
          <p:nvPr>
            <p:ph type="dt" sz="half" idx="10"/>
          </p:nvPr>
        </p:nvSpPr>
        <p:spPr/>
        <p:txBody>
          <a:bodyPr/>
          <a:lstStyle/>
          <a:p>
            <a:fld id="{F96301D2-1B1F-4457-963F-8DE5E508E7FB}" type="datetimeFigureOut">
              <a:rPr lang="en-US" smtClean="0"/>
              <a:t>11/28/2023</a:t>
            </a:fld>
            <a:endParaRPr lang="en-US"/>
          </a:p>
        </p:txBody>
      </p:sp>
      <p:sp>
        <p:nvSpPr>
          <p:cNvPr id="6" name="Footer Placeholder 5">
            <a:extLst>
              <a:ext uri="{FF2B5EF4-FFF2-40B4-BE49-F238E27FC236}">
                <a16:creationId xmlns:a16="http://schemas.microsoft.com/office/drawing/2014/main" id="{4B6A90A6-B51E-213F-3041-725618F92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2F69FF-80CB-F313-2935-1A7DEE316851}"/>
              </a:ext>
            </a:extLst>
          </p:cNvPr>
          <p:cNvSpPr>
            <a:spLocks noGrp="1"/>
          </p:cNvSpPr>
          <p:nvPr>
            <p:ph type="sldNum" sz="quarter" idx="12"/>
          </p:nvPr>
        </p:nvSpPr>
        <p:spPr/>
        <p:txBody>
          <a:bodyPr/>
          <a:lstStyle/>
          <a:p>
            <a:fld id="{5B5C8393-F7D7-4505-9F05-61E47268BDD6}" type="slidenum">
              <a:rPr lang="en-US" smtClean="0"/>
              <a:t>‹#›</a:t>
            </a:fld>
            <a:endParaRPr lang="en-US"/>
          </a:p>
        </p:txBody>
      </p:sp>
    </p:spTree>
    <p:extLst>
      <p:ext uri="{BB962C8B-B14F-4D97-AF65-F5344CB8AC3E}">
        <p14:creationId xmlns:p14="http://schemas.microsoft.com/office/powerpoint/2010/main" val="4167111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0D81-4638-00DF-2440-BB66C3205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8FA0E5-AEC0-EEDF-9806-30C3EFC0F0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C50EF3-D49C-774B-1125-313446094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50300-AD3F-1185-DB9C-1A2E5E754F3A}"/>
              </a:ext>
            </a:extLst>
          </p:cNvPr>
          <p:cNvSpPr>
            <a:spLocks noGrp="1"/>
          </p:cNvSpPr>
          <p:nvPr>
            <p:ph type="dt" sz="half" idx="10"/>
          </p:nvPr>
        </p:nvSpPr>
        <p:spPr/>
        <p:txBody>
          <a:bodyPr/>
          <a:lstStyle/>
          <a:p>
            <a:fld id="{F96301D2-1B1F-4457-963F-8DE5E508E7FB}" type="datetimeFigureOut">
              <a:rPr lang="en-US" smtClean="0"/>
              <a:t>11/28/2023</a:t>
            </a:fld>
            <a:endParaRPr lang="en-US"/>
          </a:p>
        </p:txBody>
      </p:sp>
      <p:sp>
        <p:nvSpPr>
          <p:cNvPr id="6" name="Footer Placeholder 5">
            <a:extLst>
              <a:ext uri="{FF2B5EF4-FFF2-40B4-BE49-F238E27FC236}">
                <a16:creationId xmlns:a16="http://schemas.microsoft.com/office/drawing/2014/main" id="{3D8C86A3-8351-AB5D-E35C-282205E30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245BF-CD74-9663-F081-77E9FE1834EE}"/>
              </a:ext>
            </a:extLst>
          </p:cNvPr>
          <p:cNvSpPr>
            <a:spLocks noGrp="1"/>
          </p:cNvSpPr>
          <p:nvPr>
            <p:ph type="sldNum" sz="quarter" idx="12"/>
          </p:nvPr>
        </p:nvSpPr>
        <p:spPr/>
        <p:txBody>
          <a:bodyPr/>
          <a:lstStyle/>
          <a:p>
            <a:fld id="{5B5C8393-F7D7-4505-9F05-61E47268BDD6}" type="slidenum">
              <a:rPr lang="en-US" smtClean="0"/>
              <a:t>‹#›</a:t>
            </a:fld>
            <a:endParaRPr lang="en-US"/>
          </a:p>
        </p:txBody>
      </p:sp>
    </p:spTree>
    <p:extLst>
      <p:ext uri="{BB962C8B-B14F-4D97-AF65-F5344CB8AC3E}">
        <p14:creationId xmlns:p14="http://schemas.microsoft.com/office/powerpoint/2010/main" val="138068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75EF7-5B34-1BB2-8F42-931D38D335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8D74D2-D1D9-F576-5E14-B61A3C04E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733A80-15CA-9B42-684D-87B5EDC24F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6301D2-1B1F-4457-963F-8DE5E508E7FB}" type="datetimeFigureOut">
              <a:rPr lang="en-US" smtClean="0"/>
              <a:t>11/28/2023</a:t>
            </a:fld>
            <a:endParaRPr lang="en-US"/>
          </a:p>
        </p:txBody>
      </p:sp>
      <p:sp>
        <p:nvSpPr>
          <p:cNvPr id="5" name="Footer Placeholder 4">
            <a:extLst>
              <a:ext uri="{FF2B5EF4-FFF2-40B4-BE49-F238E27FC236}">
                <a16:creationId xmlns:a16="http://schemas.microsoft.com/office/drawing/2014/main" id="{1EB05F07-A196-09E9-D7BC-5A2359847C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E647F9-FB71-F2AB-43FC-9C389713B5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C8393-F7D7-4505-9F05-61E47268BDD6}" type="slidenum">
              <a:rPr lang="en-US" smtClean="0"/>
              <a:t>‹#›</a:t>
            </a:fld>
            <a:endParaRPr lang="en-US"/>
          </a:p>
        </p:txBody>
      </p:sp>
    </p:spTree>
    <p:extLst>
      <p:ext uri="{BB962C8B-B14F-4D97-AF65-F5344CB8AC3E}">
        <p14:creationId xmlns:p14="http://schemas.microsoft.com/office/powerpoint/2010/main" val="399134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gpiosenka/us-license-plates-image-classification"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Freeform: Shape 103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1" name="Right Triangle 1040">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What Is Deep Learning And How Is It Useful?">
            <a:extLst>
              <a:ext uri="{FF2B5EF4-FFF2-40B4-BE49-F238E27FC236}">
                <a16:creationId xmlns:a16="http://schemas.microsoft.com/office/drawing/2014/main" id="{6B020B32-0595-8F2F-2FBC-B561F5300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385" y="918546"/>
            <a:ext cx="7474264" cy="4979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9A3E64-C087-9632-7585-2D163B8AC852}"/>
              </a:ext>
            </a:extLst>
          </p:cNvPr>
          <p:cNvSpPr txBox="1"/>
          <p:nvPr/>
        </p:nvSpPr>
        <p:spPr>
          <a:xfrm>
            <a:off x="1094314" y="3335867"/>
            <a:ext cx="3111446" cy="756544"/>
          </a:xfrm>
          <a:prstGeom prst="rect">
            <a:avLst/>
          </a:prstGeom>
          <a:noFill/>
        </p:spPr>
        <p:txBody>
          <a:bodyPr wrap="square" rtlCol="0">
            <a:spAutoFit/>
          </a:bodyPr>
          <a:lstStyle/>
          <a:p>
            <a:pPr defTabSz="644378">
              <a:spcAft>
                <a:spcPts val="522"/>
              </a:spcAft>
            </a:pPr>
            <a:r>
              <a:rPr lang="en-US" sz="1973" b="1" kern="1200" dirty="0">
                <a:solidFill>
                  <a:schemeClr val="bg1">
                    <a:lumMod val="95000"/>
                  </a:schemeClr>
                </a:solidFill>
                <a:latin typeface="Times New Roman" panose="02020603050405020304" pitchFamily="18" charset="0"/>
                <a:ea typeface="+mn-ea"/>
                <a:cs typeface="Times New Roman" panose="02020603050405020304" pitchFamily="18" charset="0"/>
              </a:rPr>
              <a:t>USA Vehicle Number </a:t>
            </a:r>
          </a:p>
          <a:p>
            <a:pPr defTabSz="644378">
              <a:spcAft>
                <a:spcPts val="522"/>
              </a:spcAft>
            </a:pPr>
            <a:r>
              <a:rPr lang="en-US" sz="1973" b="1" kern="1200" dirty="0">
                <a:solidFill>
                  <a:schemeClr val="bg1">
                    <a:lumMod val="95000"/>
                  </a:schemeClr>
                </a:solidFill>
                <a:latin typeface="Times New Roman" panose="02020603050405020304" pitchFamily="18" charset="0"/>
                <a:ea typeface="+mn-ea"/>
                <a:cs typeface="Times New Roman" panose="02020603050405020304" pitchFamily="18" charset="0"/>
              </a:rPr>
              <a:t>plates Image Classification</a:t>
            </a:r>
            <a:endParaRPr lang="en-US" sz="28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480D8AB-6F8C-F538-EA30-3204E5EF1E56}"/>
              </a:ext>
            </a:extLst>
          </p:cNvPr>
          <p:cNvSpPr txBox="1"/>
          <p:nvPr/>
        </p:nvSpPr>
        <p:spPr>
          <a:xfrm>
            <a:off x="6281675" y="4900155"/>
            <a:ext cx="2383999" cy="997725"/>
          </a:xfrm>
          <a:prstGeom prst="rect">
            <a:avLst/>
          </a:prstGeom>
          <a:noFill/>
        </p:spPr>
        <p:txBody>
          <a:bodyPr wrap="square" rtlCol="0">
            <a:spAutoFit/>
          </a:bodyPr>
          <a:lstStyle/>
          <a:p>
            <a:pPr algn="r" defTabSz="644378">
              <a:spcAft>
                <a:spcPts val="522"/>
              </a:spcAft>
            </a:pPr>
            <a:r>
              <a:rPr lang="en-US" sz="1691" kern="1200" dirty="0">
                <a:solidFill>
                  <a:schemeClr val="bg1">
                    <a:lumMod val="95000"/>
                  </a:schemeClr>
                </a:solidFill>
                <a:latin typeface="Times New Roman" panose="02020603050405020304" pitchFamily="18" charset="0"/>
                <a:ea typeface="+mn-ea"/>
                <a:cs typeface="Times New Roman" panose="02020603050405020304" pitchFamily="18" charset="0"/>
              </a:rPr>
              <a:t>Vamsikrishna Neelam,</a:t>
            </a:r>
          </a:p>
          <a:p>
            <a:pPr algn="r" defTabSz="644378">
              <a:spcAft>
                <a:spcPts val="522"/>
              </a:spcAft>
            </a:pPr>
            <a:r>
              <a:rPr lang="en-US" sz="1691" kern="1200" dirty="0">
                <a:solidFill>
                  <a:schemeClr val="bg1">
                    <a:lumMod val="95000"/>
                  </a:schemeClr>
                </a:solidFill>
                <a:latin typeface="Times New Roman" panose="02020603050405020304" pitchFamily="18" charset="0"/>
                <a:ea typeface="+mn-ea"/>
                <a:cs typeface="Times New Roman" panose="02020603050405020304" pitchFamily="18" charset="0"/>
              </a:rPr>
              <a:t>U01074399,</a:t>
            </a:r>
          </a:p>
          <a:p>
            <a:pPr algn="r" defTabSz="644378">
              <a:spcAft>
                <a:spcPts val="522"/>
              </a:spcAft>
            </a:pPr>
            <a:r>
              <a:rPr lang="en-US" sz="1691" kern="1200" dirty="0">
                <a:solidFill>
                  <a:schemeClr val="bg1">
                    <a:lumMod val="95000"/>
                  </a:schemeClr>
                </a:solidFill>
                <a:latin typeface="Times New Roman" panose="02020603050405020304" pitchFamily="18" charset="0"/>
                <a:ea typeface="+mn-ea"/>
                <a:cs typeface="Times New Roman" panose="02020603050405020304" pitchFamily="18" charset="0"/>
              </a:rPr>
              <a:t>neelam.11@wright.edu</a:t>
            </a:r>
            <a:endParaRPr lang="en-US" sz="24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6" name="Picture 12" descr="Academic and Nonacademic Logos | Brand &amp; Marketing | Wright State University">
            <a:extLst>
              <a:ext uri="{FF2B5EF4-FFF2-40B4-BE49-F238E27FC236}">
                <a16:creationId xmlns:a16="http://schemas.microsoft.com/office/drawing/2014/main" id="{841FE6B6-811A-AB52-705C-83601C6515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255"/>
          <a:stretch/>
        </p:blipFill>
        <p:spPr bwMode="auto">
          <a:xfrm>
            <a:off x="8186469" y="1491279"/>
            <a:ext cx="3283482" cy="220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630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034F36CF-866F-086E-F77B-42D4083328A4}"/>
              </a:ext>
            </a:extLst>
          </p:cNvPr>
          <p:cNvSpPr txBox="1"/>
          <p:nvPr/>
        </p:nvSpPr>
        <p:spPr>
          <a:xfrm>
            <a:off x="2859863" y="278879"/>
            <a:ext cx="9074962" cy="1016521"/>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endParaRPr lang="en-US" dirty="0"/>
          </a:p>
          <a:p>
            <a:pPr indent="-228600" algn="just">
              <a:lnSpc>
                <a:spcPct val="90000"/>
              </a:lnSpc>
              <a:spcAft>
                <a:spcPts val="600"/>
              </a:spcAft>
              <a:buFont typeface="Arial" panose="020B0604020202020204" pitchFamily="34" charset="0"/>
              <a:buChar char="•"/>
            </a:pPr>
            <a:r>
              <a:rPr lang="en-US" dirty="0"/>
              <a:t>For the best hyperparameters the different metrices for the ResNet18 and </a:t>
            </a:r>
            <a:r>
              <a:rPr lang="en-US" dirty="0" err="1"/>
              <a:t>AlexNet</a:t>
            </a:r>
            <a:r>
              <a:rPr lang="en-US" dirty="0"/>
              <a:t> models </a:t>
            </a:r>
          </a:p>
          <a:p>
            <a:pPr algn="just">
              <a:lnSpc>
                <a:spcPct val="90000"/>
              </a:lnSpc>
              <a:spcAft>
                <a:spcPts val="600"/>
              </a:spcAft>
            </a:pPr>
            <a:r>
              <a:rPr lang="en-US" dirty="0"/>
              <a:t>are as given in the tables 1 and 2 respectively along with the corresponding graphs in Figure 3.</a:t>
            </a:r>
          </a:p>
        </p:txBody>
      </p:sp>
      <p:pic>
        <p:nvPicPr>
          <p:cNvPr id="5" name="Picture 12" descr="Academic and Nonacademic Logos | Brand &amp; Marketing | Wright State University">
            <a:extLst>
              <a:ext uri="{FF2B5EF4-FFF2-40B4-BE49-F238E27FC236}">
                <a16:creationId xmlns:a16="http://schemas.microsoft.com/office/drawing/2014/main" id="{A257AD0F-5CB7-6A83-C46D-60FB05B326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255"/>
          <a:stretch/>
        </p:blipFill>
        <p:spPr bwMode="auto">
          <a:xfrm>
            <a:off x="-423619" y="-342404"/>
            <a:ext cx="3283482" cy="22002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S New York (@RESULTS_NY) / X">
            <a:extLst>
              <a:ext uri="{FF2B5EF4-FFF2-40B4-BE49-F238E27FC236}">
                <a16:creationId xmlns:a16="http://schemas.microsoft.com/office/drawing/2014/main" id="{E006ABD5-22F0-E38A-B422-1C8CF58C0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90" y="93428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sheet with black numbers and a black text&#10;&#10;Description automatically generated with medium confidence">
            <a:extLst>
              <a:ext uri="{FF2B5EF4-FFF2-40B4-BE49-F238E27FC236}">
                <a16:creationId xmlns:a16="http://schemas.microsoft.com/office/drawing/2014/main" id="{F16C5D8D-96C2-ACE2-434E-4970B2F83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1363187"/>
            <a:ext cx="7331246" cy="2289385"/>
          </a:xfrm>
          <a:prstGeom prst="rect">
            <a:avLst/>
          </a:prstGeom>
        </p:spPr>
      </p:pic>
      <p:sp>
        <p:nvSpPr>
          <p:cNvPr id="7" name="TextBox 6">
            <a:extLst>
              <a:ext uri="{FF2B5EF4-FFF2-40B4-BE49-F238E27FC236}">
                <a16:creationId xmlns:a16="http://schemas.microsoft.com/office/drawing/2014/main" id="{EEB1E4D9-2F66-6D2B-11FE-70FD10EA0E5D}"/>
              </a:ext>
            </a:extLst>
          </p:cNvPr>
          <p:cNvSpPr txBox="1"/>
          <p:nvPr/>
        </p:nvSpPr>
        <p:spPr>
          <a:xfrm>
            <a:off x="3171825" y="2233110"/>
            <a:ext cx="1543050" cy="369332"/>
          </a:xfrm>
          <a:prstGeom prst="rect">
            <a:avLst/>
          </a:prstGeom>
          <a:noFill/>
        </p:spPr>
        <p:txBody>
          <a:bodyPr wrap="square" rtlCol="0">
            <a:spAutoFit/>
          </a:bodyPr>
          <a:lstStyle/>
          <a:p>
            <a:r>
              <a:rPr lang="en-US" dirty="0"/>
              <a:t>Table 1</a:t>
            </a:r>
          </a:p>
        </p:txBody>
      </p:sp>
      <p:pic>
        <p:nvPicPr>
          <p:cNvPr id="10" name="Picture 9" descr="A white paper with black text and numbers&#10;&#10;Description automatically generated">
            <a:extLst>
              <a:ext uri="{FF2B5EF4-FFF2-40B4-BE49-F238E27FC236}">
                <a16:creationId xmlns:a16="http://schemas.microsoft.com/office/drawing/2014/main" id="{23896994-4E25-A176-5053-C113A724F4D5}"/>
              </a:ext>
            </a:extLst>
          </p:cNvPr>
          <p:cNvPicPr>
            <a:picLocks noChangeAspect="1"/>
          </p:cNvPicPr>
          <p:nvPr/>
        </p:nvPicPr>
        <p:blipFill rotWithShape="1">
          <a:blip r:embed="rId5">
            <a:extLst>
              <a:ext uri="{28A0092B-C50C-407E-A947-70E740481C1C}">
                <a14:useLocalDpi xmlns:a14="http://schemas.microsoft.com/office/drawing/2010/main" val="0"/>
              </a:ext>
            </a:extLst>
          </a:blip>
          <a:srcRect l="1392" t="-5516" r="9435" b="3229"/>
          <a:stretch/>
        </p:blipFill>
        <p:spPr bwMode="auto">
          <a:xfrm>
            <a:off x="1447800" y="3575207"/>
            <a:ext cx="7781636" cy="2289385"/>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329C7DEA-61EA-8A5F-4EF7-09F53EB674DF}"/>
              </a:ext>
            </a:extLst>
          </p:cNvPr>
          <p:cNvSpPr txBox="1"/>
          <p:nvPr/>
        </p:nvSpPr>
        <p:spPr>
          <a:xfrm>
            <a:off x="9534525" y="4448175"/>
            <a:ext cx="1809236" cy="369332"/>
          </a:xfrm>
          <a:prstGeom prst="rect">
            <a:avLst/>
          </a:prstGeom>
          <a:noFill/>
        </p:spPr>
        <p:txBody>
          <a:bodyPr wrap="square" rtlCol="0">
            <a:spAutoFit/>
          </a:bodyPr>
          <a:lstStyle/>
          <a:p>
            <a:r>
              <a:rPr lang="en-US" dirty="0"/>
              <a:t>Table 2</a:t>
            </a:r>
          </a:p>
        </p:txBody>
      </p:sp>
    </p:spTree>
    <p:extLst>
      <p:ext uri="{BB962C8B-B14F-4D97-AF65-F5344CB8AC3E}">
        <p14:creationId xmlns:p14="http://schemas.microsoft.com/office/powerpoint/2010/main" val="85249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of a graph&#10;&#10;Description automatically generated with medium confidence">
            <a:extLst>
              <a:ext uri="{FF2B5EF4-FFF2-40B4-BE49-F238E27FC236}">
                <a16:creationId xmlns:a16="http://schemas.microsoft.com/office/drawing/2014/main" id="{A52D5FCA-2990-05AD-34ED-53A80C12F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81" y="-1"/>
            <a:ext cx="11859169" cy="6791325"/>
          </a:xfrm>
          <a:prstGeom prst="rect">
            <a:avLst/>
          </a:prstGeom>
        </p:spPr>
      </p:pic>
    </p:spTree>
    <p:extLst>
      <p:ext uri="{BB962C8B-B14F-4D97-AF65-F5344CB8AC3E}">
        <p14:creationId xmlns:p14="http://schemas.microsoft.com/office/powerpoint/2010/main" val="85050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Breaking Out of Your Prophetic Limitations - Zoe Ministries Church">
            <a:extLst>
              <a:ext uri="{FF2B5EF4-FFF2-40B4-BE49-F238E27FC236}">
                <a16:creationId xmlns:a16="http://schemas.microsoft.com/office/drawing/2014/main" id="{9211020B-A52E-84D0-72E2-43AFB03A72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50" r="25730" b="-2"/>
          <a:stretch/>
        </p:blipFill>
        <p:spPr bwMode="auto">
          <a:xfrm>
            <a:off x="446610" y="1644227"/>
            <a:ext cx="5477256" cy="33832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Academic and Nonacademic Logos | Brand &amp; Marketing | Wright State University">
            <a:extLst>
              <a:ext uri="{FF2B5EF4-FFF2-40B4-BE49-F238E27FC236}">
                <a16:creationId xmlns:a16="http://schemas.microsoft.com/office/drawing/2014/main" id="{B18B4D56-A134-32A1-7D98-8BFD947E6E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51256" b="2"/>
          <a:stretch/>
        </p:blipFill>
        <p:spPr bwMode="auto">
          <a:xfrm>
            <a:off x="-362401" y="-336839"/>
            <a:ext cx="3054206" cy="2083313"/>
          </a:xfrm>
          <a:prstGeom prst="rect">
            <a:avLst/>
          </a:prstGeom>
          <a:noFill/>
          <a:extLst>
            <a:ext uri="{909E8E84-426E-40DD-AFC4-6F175D3DCCD1}">
              <a14:hiddenFill xmlns:a14="http://schemas.microsoft.com/office/drawing/2010/main">
                <a:solidFill>
                  <a:srgbClr val="FFFFFF"/>
                </a:solidFill>
              </a14:hiddenFill>
            </a:ext>
          </a:extLst>
        </p:spPr>
      </p:pic>
      <p:sp>
        <p:nvSpPr>
          <p:cNvPr id="8201" name="Right Triangle 820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Rectangle 8202">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212E5C-9F7E-063C-5467-041BB355941A}"/>
              </a:ext>
            </a:extLst>
          </p:cNvPr>
          <p:cNvSpPr txBox="1"/>
          <p:nvPr/>
        </p:nvSpPr>
        <p:spPr>
          <a:xfrm>
            <a:off x="6569039" y="1066096"/>
            <a:ext cx="4977788" cy="4744154"/>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AlexNet</a:t>
            </a:r>
            <a:r>
              <a:rPr lang="en-US" sz="1600" dirty="0">
                <a:latin typeface="Times New Roman" panose="02020603050405020304" pitchFamily="18" charset="0"/>
                <a:cs typeface="Times New Roman" panose="02020603050405020304" pitchFamily="18" charset="0"/>
              </a:rPr>
              <a:t> model is not much suitable for the real-time image classifications because it is not deep enough.</a:t>
            </a: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deep learning models always expect all the images to be of same size.</a:t>
            </a: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is generally less interpretable so it cannot be used for crucial tasks.</a:t>
            </a: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AlexNet</a:t>
            </a:r>
            <a:r>
              <a:rPr lang="en-US" sz="1600" dirty="0">
                <a:latin typeface="Times New Roman" panose="02020603050405020304" pitchFamily="18" charset="0"/>
                <a:cs typeface="Times New Roman" panose="02020603050405020304" pitchFamily="18" charset="0"/>
              </a:rPr>
              <a:t> is facing the problem of Vanishing Gradients so the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came in to use.</a:t>
            </a: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newer versions of the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are very deep which will be challenging to use when there are limited computational resources.</a:t>
            </a: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endParaRPr lang="en-US" sz="1100" dirty="0"/>
          </a:p>
          <a:p>
            <a:pPr indent="-228600" algn="just">
              <a:lnSpc>
                <a:spcPct val="90000"/>
              </a:lnSpc>
              <a:spcAft>
                <a:spcPts val="600"/>
              </a:spcAft>
              <a:buFont typeface="Arial" panose="020B0604020202020204" pitchFamily="34" charset="0"/>
              <a:buChar char="•"/>
            </a:pPr>
            <a:endParaRPr lang="en-US" sz="1100" dirty="0"/>
          </a:p>
          <a:p>
            <a:pPr indent="-228600" algn="just">
              <a:lnSpc>
                <a:spcPct val="90000"/>
              </a:lnSpc>
              <a:spcAft>
                <a:spcPts val="600"/>
              </a:spcAft>
              <a:buFont typeface="Arial" panose="020B0604020202020204" pitchFamily="34" charset="0"/>
              <a:buChar char="•"/>
            </a:pPr>
            <a:endParaRPr lang="en-US" sz="1100" dirty="0"/>
          </a:p>
          <a:p>
            <a:pPr indent="-228600" algn="just">
              <a:lnSpc>
                <a:spcPct val="90000"/>
              </a:lnSpc>
              <a:spcAft>
                <a:spcPts val="600"/>
              </a:spcAft>
              <a:buFont typeface="Arial" panose="020B0604020202020204" pitchFamily="34" charset="0"/>
              <a:buChar char="•"/>
            </a:pPr>
            <a:endParaRPr lang="en-US" sz="1100" dirty="0"/>
          </a:p>
        </p:txBody>
      </p:sp>
    </p:spTree>
    <p:extLst>
      <p:ext uri="{BB962C8B-B14F-4D97-AF65-F5344CB8AC3E}">
        <p14:creationId xmlns:p14="http://schemas.microsoft.com/office/powerpoint/2010/main" val="147097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ight Triangle 10">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2" descr="Academic and Nonacademic Logos | Brand &amp; Marketing | Wright State University">
            <a:extLst>
              <a:ext uri="{FF2B5EF4-FFF2-40B4-BE49-F238E27FC236}">
                <a16:creationId xmlns:a16="http://schemas.microsoft.com/office/drawing/2014/main" id="{0640E1ED-04CD-AC76-C9B9-8EC2A3678A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255"/>
          <a:stretch/>
        </p:blipFill>
        <p:spPr bwMode="auto">
          <a:xfrm>
            <a:off x="321732" y="404196"/>
            <a:ext cx="2022971" cy="13521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413F32-9BB7-D929-5F1E-A38EC1FED16E}"/>
              </a:ext>
            </a:extLst>
          </p:cNvPr>
          <p:cNvSpPr txBox="1"/>
          <p:nvPr/>
        </p:nvSpPr>
        <p:spPr>
          <a:xfrm>
            <a:off x="671351" y="1563293"/>
            <a:ext cx="10731217" cy="4650889"/>
          </a:xfrm>
          <a:prstGeom prst="rect">
            <a:avLst/>
          </a:prstGeom>
          <a:noFill/>
        </p:spPr>
        <p:txBody>
          <a:bodyPr wrap="square" rtlCol="0">
            <a:spAutoFit/>
          </a:bodyPr>
          <a:lstStyle/>
          <a:p>
            <a:pPr marL="342900" indent="-342900">
              <a:buFont typeface="Arial" panose="020B0604020202020204" pitchFamily="34" charset="0"/>
              <a:buChar char="•"/>
            </a:pPr>
            <a:r>
              <a:rPr lang="en-US" sz="3200" baseline="3000" dirty="0">
                <a:latin typeface="Times New Roman" panose="02020603050405020304" pitchFamily="18" charset="0"/>
                <a:cs typeface="Times New Roman" panose="02020603050405020304" pitchFamily="18" charset="0"/>
              </a:rPr>
              <a:t>Based on the observations for the chosen dataset the ResNet18 model is best when compared to the </a:t>
            </a:r>
            <a:r>
              <a:rPr lang="en-US" sz="3200" baseline="3000" dirty="0" err="1">
                <a:latin typeface="Times New Roman" panose="02020603050405020304" pitchFamily="18" charset="0"/>
                <a:cs typeface="Times New Roman" panose="02020603050405020304" pitchFamily="18" charset="0"/>
              </a:rPr>
              <a:t>AlexNet</a:t>
            </a:r>
            <a:r>
              <a:rPr lang="en-US" sz="3200" baseline="3000" dirty="0">
                <a:latin typeface="Times New Roman" panose="02020603050405020304" pitchFamily="18" charset="0"/>
                <a:cs typeface="Times New Roman" panose="02020603050405020304" pitchFamily="18" charset="0"/>
              </a:rPr>
              <a:t> model.</a:t>
            </a:r>
          </a:p>
          <a:p>
            <a:pPr marL="342900" indent="-342900">
              <a:buFont typeface="Arial" panose="020B0604020202020204" pitchFamily="34" charset="0"/>
              <a:buChar char="•"/>
            </a:pPr>
            <a:endParaRPr lang="en-US" sz="3200" baseline="30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3200" baseline="3000" dirty="0">
                <a:latin typeface="Times New Roman" panose="02020603050405020304" pitchFamily="18" charset="0"/>
                <a:cs typeface="Times New Roman" panose="02020603050405020304" pitchFamily="18" charset="0"/>
              </a:rPr>
              <a:t>The models have been imported from the </a:t>
            </a:r>
            <a:r>
              <a:rPr lang="en-US" sz="3200" baseline="3000" dirty="0" err="1">
                <a:latin typeface="Times New Roman" panose="02020603050405020304" pitchFamily="18" charset="0"/>
                <a:cs typeface="Times New Roman" panose="02020603050405020304" pitchFamily="18" charset="0"/>
              </a:rPr>
              <a:t>PyTorch</a:t>
            </a:r>
            <a:r>
              <a:rPr lang="en-US" sz="3200" baseline="3000" dirty="0">
                <a:latin typeface="Times New Roman" panose="02020603050405020304" pitchFamily="18" charset="0"/>
                <a:cs typeface="Times New Roman" panose="02020603050405020304" pitchFamily="18" charset="0"/>
              </a:rPr>
              <a:t> Framework and they have been used as is without any modifications to the number of layers, nodes etc., because the standard models have been stated to perform best after an enormous amount of research is done.</a:t>
            </a:r>
          </a:p>
          <a:p>
            <a:endParaRPr lang="en-US" sz="2000" baseline="3000" dirty="0">
              <a:latin typeface="Times New Roman" panose="02020603050405020304" pitchFamily="18" charset="0"/>
              <a:cs typeface="Times New Roman" panose="02020603050405020304" pitchFamily="18" charset="0"/>
            </a:endParaRPr>
          </a:p>
          <a:p>
            <a:pPr marL="0" marR="0" algn="just">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Technologies and Frameworks used: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Python 3.11.6 along with several other packages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PyTorch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Framework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Jupyter Notebook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Scikit Learn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baseline="3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b="1" baseline="3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39F2D1D-B7AC-F2A1-0162-907AD2938923}"/>
              </a:ext>
            </a:extLst>
          </p:cNvPr>
          <p:cNvSpPr txBox="1"/>
          <p:nvPr/>
        </p:nvSpPr>
        <p:spPr>
          <a:xfrm>
            <a:off x="3579142" y="755992"/>
            <a:ext cx="7293073" cy="1477328"/>
          </a:xfrm>
          <a:prstGeom prst="rect">
            <a:avLst/>
          </a:prstGeom>
          <a:noFill/>
        </p:spPr>
        <p:txBody>
          <a:bodyPr wrap="square" rtlCol="0">
            <a:spAutoFit/>
          </a:bodyPr>
          <a:lstStyle/>
          <a:p>
            <a:r>
              <a:rPr lang="en-US" sz="5400" b="1" baseline="3000" dirty="0">
                <a:latin typeface="Times New Roman" panose="02020603050405020304" pitchFamily="18" charset="0"/>
                <a:cs typeface="Times New Roman" panose="02020603050405020304" pitchFamily="18" charset="0"/>
              </a:rPr>
              <a:t>Summary and Conclusions:</a:t>
            </a:r>
          </a:p>
          <a:p>
            <a:endParaRPr lang="en-US" sz="5400" dirty="0"/>
          </a:p>
        </p:txBody>
      </p:sp>
      <p:pic>
        <p:nvPicPr>
          <p:cNvPr id="7172" name="Picture 4" descr="Getting started with PyTorch. Deep Learning and Artificial ...">
            <a:extLst>
              <a:ext uri="{FF2B5EF4-FFF2-40B4-BE49-F238E27FC236}">
                <a16:creationId xmlns:a16="http://schemas.microsoft.com/office/drawing/2014/main" id="{6EE04397-2080-09FD-F291-9961205A8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383" y="3785777"/>
            <a:ext cx="1348062" cy="87594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XddyAWqutWgAAAAASUVORK5CYII= (208×242)">
            <a:extLst>
              <a:ext uri="{FF2B5EF4-FFF2-40B4-BE49-F238E27FC236}">
                <a16:creationId xmlns:a16="http://schemas.microsoft.com/office/drawing/2014/main" id="{4484E7CA-BEF4-1B13-29D3-395296DE8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0680" y="3674912"/>
            <a:ext cx="879420" cy="102317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ow Scikit-Learn Changed Machine-Learning Forever | by Emma Boudreau |  Towards Data Science">
            <a:extLst>
              <a:ext uri="{FF2B5EF4-FFF2-40B4-BE49-F238E27FC236}">
                <a16:creationId xmlns:a16="http://schemas.microsoft.com/office/drawing/2014/main" id="{036CB02F-7625-9C9C-9C4F-29218413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5445" y="4960597"/>
            <a:ext cx="2017780" cy="108573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9C69E3A6-08E8-1402-98A1-16218425A5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3134" y="4722472"/>
            <a:ext cx="1348062" cy="147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942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ank you 1080P, 2K, 4K, 5K HD wallpapers free download | Wallpaper Flare">
            <a:extLst>
              <a:ext uri="{FF2B5EF4-FFF2-40B4-BE49-F238E27FC236}">
                <a16:creationId xmlns:a16="http://schemas.microsoft.com/office/drawing/2014/main" id="{937483B5-3759-AE70-5CA5-42BDDE026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0"/>
            <a:ext cx="10306050" cy="684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915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Use Open-Ended Survey Questions | SurveyLegend">
            <a:extLst>
              <a:ext uri="{FF2B5EF4-FFF2-40B4-BE49-F238E27FC236}">
                <a16:creationId xmlns:a16="http://schemas.microsoft.com/office/drawing/2014/main" id="{E258BCC6-2A0D-4237-E6A7-F434EE553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9075"/>
            <a:ext cx="11430000" cy="6667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93F6A94-DF31-C910-C877-331EFD3E0926}"/>
              </a:ext>
            </a:extLst>
          </p:cNvPr>
          <p:cNvSpPr txBox="1"/>
          <p:nvPr/>
        </p:nvSpPr>
        <p:spPr>
          <a:xfrm>
            <a:off x="9064221" y="3429000"/>
            <a:ext cx="3127779" cy="923330"/>
          </a:xfrm>
          <a:prstGeom prst="rect">
            <a:avLst/>
          </a:prstGeom>
          <a:noFill/>
        </p:spPr>
        <p:txBody>
          <a:bodyPr wrap="none" rtlCol="0">
            <a:spAutoFit/>
          </a:bodyPr>
          <a:lstStyle/>
          <a:p>
            <a:r>
              <a:rPr lang="en-US" sz="5400" dirty="0">
                <a:latin typeface="Times New Roman" panose="02020603050405020304" pitchFamily="18" charset="0"/>
                <a:cs typeface="Times New Roman" panose="02020603050405020304" pitchFamily="18" charset="0"/>
              </a:rPr>
              <a:t>Questions </a:t>
            </a:r>
          </a:p>
        </p:txBody>
      </p:sp>
      <p:pic>
        <p:nvPicPr>
          <p:cNvPr id="3" name="Picture 12" descr="Academic and Nonacademic Logos | Brand &amp; Marketing | Wright State University">
            <a:extLst>
              <a:ext uri="{FF2B5EF4-FFF2-40B4-BE49-F238E27FC236}">
                <a16:creationId xmlns:a16="http://schemas.microsoft.com/office/drawing/2014/main" id="{3126AB52-F742-9275-4913-D202A9F212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255"/>
          <a:stretch/>
        </p:blipFill>
        <p:spPr bwMode="auto">
          <a:xfrm>
            <a:off x="-154518" y="-186354"/>
            <a:ext cx="2022971" cy="1352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0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474090D-CD95-4B41-BE3D-6596953D3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8F3E811-B104-4DFF-951A-008C860FF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004DBCC-FE8F-2C38-562B-0E0BC076D2ED}"/>
              </a:ext>
            </a:extLst>
          </p:cNvPr>
          <p:cNvSpPr txBox="1"/>
          <p:nvPr/>
        </p:nvSpPr>
        <p:spPr>
          <a:xfrm>
            <a:off x="1289304" y="1266613"/>
            <a:ext cx="6749796" cy="4229311"/>
          </a:xfrm>
          <a:prstGeom prst="rect">
            <a:avLst/>
          </a:prstGeom>
        </p:spPr>
        <p:txBody>
          <a:bodyPr vert="horz" lIns="91440" tIns="45720" rIns="91440" bIns="45720" rtlCol="0" anchor="ctr">
            <a:normAutofit/>
          </a:bodyPr>
          <a:lstStyle/>
          <a:p>
            <a:pPr>
              <a:lnSpc>
                <a:spcPct val="90000"/>
              </a:lnSpc>
              <a:spcAft>
                <a:spcPts val="600"/>
              </a:spcAft>
            </a:pPr>
            <a:r>
              <a:rPr lang="en-US" sz="3600" dirty="0">
                <a:latin typeface="Times New Roman" panose="02020603050405020304" pitchFamily="18" charset="0"/>
                <a:cs typeface="Times New Roman" panose="02020603050405020304" pitchFamily="18" charset="0"/>
              </a:rPr>
              <a:t>Contents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Introduction and Objectives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Dataset information</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Data Preprocessing</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Deep Learning Models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Architecture of Chosen models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Training and Testing</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Results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Limitations and Challenges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Summary and Contributions</a:t>
            </a:r>
          </a:p>
        </p:txBody>
      </p:sp>
      <p:pic>
        <p:nvPicPr>
          <p:cNvPr id="5" name="Picture 12" descr="Academic and Nonacademic Logos | Brand &amp; Marketing | Wright State University">
            <a:extLst>
              <a:ext uri="{FF2B5EF4-FFF2-40B4-BE49-F238E27FC236}">
                <a16:creationId xmlns:a16="http://schemas.microsoft.com/office/drawing/2014/main" id="{B42E670E-AB6E-9C6C-432A-EA17F90937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255"/>
          <a:stretch/>
        </p:blipFill>
        <p:spPr bwMode="auto">
          <a:xfrm>
            <a:off x="7221222" y="1362076"/>
            <a:ext cx="4250163" cy="284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70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ight Triangle 16">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1AE7765-3494-58C6-CC69-A88B5B63DC02}"/>
              </a:ext>
            </a:extLst>
          </p:cNvPr>
          <p:cNvSpPr txBox="1"/>
          <p:nvPr/>
        </p:nvSpPr>
        <p:spPr>
          <a:xfrm>
            <a:off x="5138928" y="1338729"/>
            <a:ext cx="4795584" cy="4180542"/>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main aim of doing this image classification project is to classify the USA vehicle number plates accurately by using the deep neural networks.</a:t>
            </a:r>
          </a:p>
          <a:p>
            <a:pPr indent="-228600" algn="just">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mainly focuses on the training and testing of the deep neural networks on the image dataset.</a:t>
            </a:r>
          </a:p>
          <a:p>
            <a:pPr indent="-228600" algn="just">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At the end a comparison of the chosen deep neural networks will be made so as to justify the best suitable model for the chosen dataset.</a:t>
            </a:r>
          </a:p>
        </p:txBody>
      </p:sp>
      <p:pic>
        <p:nvPicPr>
          <p:cNvPr id="3" name="Picture 12" descr="Academic and Nonacademic Logos | Brand &amp; Marketing | Wright State University">
            <a:extLst>
              <a:ext uri="{FF2B5EF4-FFF2-40B4-BE49-F238E27FC236}">
                <a16:creationId xmlns:a16="http://schemas.microsoft.com/office/drawing/2014/main" id="{FE54234E-87CF-9A92-378C-DCCCBB0CFD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255"/>
          <a:stretch/>
        </p:blipFill>
        <p:spPr bwMode="auto">
          <a:xfrm>
            <a:off x="138356" y="238621"/>
            <a:ext cx="3283482" cy="220021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ntroduction Sign Images – Browse 17,690 Stock Photos, Vectors, and Video |  Adobe Stock">
            <a:extLst>
              <a:ext uri="{FF2B5EF4-FFF2-40B4-BE49-F238E27FC236}">
                <a16:creationId xmlns:a16="http://schemas.microsoft.com/office/drawing/2014/main" id="{9E9D0190-9819-F32F-FFA9-B435E79BD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36" y="2677457"/>
            <a:ext cx="3392547" cy="152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504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6D08B3B-DD24-5236-04B0-91FCBF3E3890}"/>
              </a:ext>
            </a:extLst>
          </p:cNvPr>
          <p:cNvSpPr txBox="1"/>
          <p:nvPr/>
        </p:nvSpPr>
        <p:spPr>
          <a:xfrm>
            <a:off x="5138927" y="1338729"/>
            <a:ext cx="6407895" cy="4065375"/>
          </a:xfrm>
          <a:prstGeom prst="rect">
            <a:avLst/>
          </a:prstGeom>
        </p:spPr>
        <p:txBody>
          <a:bodyPr vert="horz" lIns="91440" tIns="45720" rIns="91440" bIns="45720" rtlCol="0" anchor="ctr">
            <a:noAutofit/>
          </a:bodyPr>
          <a:lstStyle/>
          <a:p>
            <a:pPr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dataset which has been used for the Image classification has been taken from the Kaggle.</a:t>
            </a:r>
          </a:p>
          <a:p>
            <a:pPr indent="-228600" algn="just">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dirty="0">
                <a:latin typeface="Times New Roman" panose="02020603050405020304" pitchFamily="18" charset="0"/>
                <a:cs typeface="Times New Roman" panose="02020603050405020304" pitchFamily="18" charset="0"/>
              </a:rPr>
              <a:t>The Link for the Kaggle Dataset:</a:t>
            </a:r>
          </a:p>
          <a:p>
            <a:pPr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hlinkClick r:id="rId2"/>
              </a:rPr>
              <a:t>https://www.kaggle.com/datasets/gpiosenka/us-license-plates-image-classification</a:t>
            </a:r>
            <a:endParaRPr lang="en-US"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dataset has a total of 8441 images divided in to 8161 images into the train dataset and 280 images into the test dataset.</a:t>
            </a:r>
          </a:p>
          <a:p>
            <a:pPr indent="-228600" algn="just">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Each image size approximately varies from 15kb to a maximum of 25kb.</a:t>
            </a:r>
          </a:p>
          <a:p>
            <a:pPr indent="-228600" algn="just">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Number plate in the image covers up to 90% of </a:t>
            </a:r>
          </a:p>
          <a:p>
            <a:pPr algn="just">
              <a:lnSpc>
                <a:spcPct val="90000"/>
              </a:lnSpc>
              <a:spcAft>
                <a:spcPts val="600"/>
              </a:spcAft>
            </a:pPr>
            <a:r>
              <a:rPr lang="en-US" dirty="0">
                <a:latin typeface="Times New Roman" panose="02020603050405020304" pitchFamily="18" charset="0"/>
                <a:cs typeface="Times New Roman" panose="02020603050405020304" pitchFamily="18" charset="0"/>
              </a:rPr>
              <a:t>the total image area.</a:t>
            </a:r>
          </a:p>
          <a:p>
            <a:pPr indent="-228600" algn="just">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Each image in any dataset is 128pixels high </a:t>
            </a:r>
          </a:p>
          <a:p>
            <a:pPr algn="just">
              <a:lnSpc>
                <a:spcPct val="90000"/>
              </a:lnSpc>
              <a:spcAft>
                <a:spcPts val="600"/>
              </a:spcAft>
            </a:pPr>
            <a:r>
              <a:rPr lang="en-US" dirty="0">
                <a:latin typeface="Times New Roman" panose="02020603050405020304" pitchFamily="18" charset="0"/>
                <a:cs typeface="Times New Roman" panose="02020603050405020304" pitchFamily="18" charset="0"/>
              </a:rPr>
              <a:t>and 224pixels wide.</a:t>
            </a:r>
          </a:p>
        </p:txBody>
      </p:sp>
      <p:pic>
        <p:nvPicPr>
          <p:cNvPr id="4" name="Picture 12" descr="Academic and Nonacademic Logos | Brand &amp; Marketing | Wright State University">
            <a:extLst>
              <a:ext uri="{FF2B5EF4-FFF2-40B4-BE49-F238E27FC236}">
                <a16:creationId xmlns:a16="http://schemas.microsoft.com/office/drawing/2014/main" id="{7C0E755C-691D-F335-76D3-B61EFDCCA9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255"/>
          <a:stretch/>
        </p:blipFill>
        <p:spPr bwMode="auto">
          <a:xfrm>
            <a:off x="138356" y="238621"/>
            <a:ext cx="3283482" cy="220021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Top 10 DataSet (by SentinelOne) Alternatives &amp; Competitors | G2">
            <a:extLst>
              <a:ext uri="{FF2B5EF4-FFF2-40B4-BE49-F238E27FC236}">
                <a16:creationId xmlns:a16="http://schemas.microsoft.com/office/drawing/2014/main" id="{03E40CCF-4553-4726-9CBA-057C21B89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72" y="2216679"/>
            <a:ext cx="3724326" cy="195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90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50E3256-C051-94F8-7106-E200C56EFF5B}"/>
              </a:ext>
            </a:extLst>
          </p:cNvPr>
          <p:cNvSpPr txBox="1"/>
          <p:nvPr/>
        </p:nvSpPr>
        <p:spPr>
          <a:xfrm>
            <a:off x="5138927" y="1161288"/>
            <a:ext cx="5138927" cy="4357983"/>
          </a:xfrm>
          <a:prstGeom prst="rect">
            <a:avLst/>
          </a:prstGeom>
        </p:spPr>
        <p:txBody>
          <a:bodyPr vert="horz" lIns="91440" tIns="45720" rIns="91440" bIns="45720" rtlCol="0" anchor="ctr">
            <a:noAutofit/>
          </a:bodyPr>
          <a:lstStyle/>
          <a:p>
            <a:pPr indent="-228600" algn="just">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images are resized from 224 by 128 pixels to 128 by 128 pixels to maintain uniformity.</a:t>
            </a:r>
          </a:p>
          <a:p>
            <a:pPr indent="-228600" algn="just">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images are then rotated by a certain angle of 10degress randomly.</a:t>
            </a:r>
          </a:p>
          <a:p>
            <a:pPr indent="-228600" algn="just">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images are then converted into tensors and mean , standard deviation are calculated for the converted images.</a:t>
            </a:r>
          </a:p>
          <a:p>
            <a:pPr indent="-228600" algn="just">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images are then normalized using the calculated mean and standard deviation.</a:t>
            </a:r>
          </a:p>
          <a:p>
            <a:pPr indent="-228600" algn="just">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 name="Picture 12" descr="Academic and Nonacademic Logos | Brand &amp; Marketing | Wright State University">
            <a:extLst>
              <a:ext uri="{FF2B5EF4-FFF2-40B4-BE49-F238E27FC236}">
                <a16:creationId xmlns:a16="http://schemas.microsoft.com/office/drawing/2014/main" id="{9411E458-23CD-DCC9-9743-5AF21048FF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255"/>
          <a:stretch/>
        </p:blipFill>
        <p:spPr bwMode="auto">
          <a:xfrm>
            <a:off x="138356" y="238621"/>
            <a:ext cx="3283482" cy="22002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A8286F-9F0C-165C-60E1-36A93D02D382}"/>
              </a:ext>
            </a:extLst>
          </p:cNvPr>
          <p:cNvPicPr>
            <a:picLocks noChangeAspect="1"/>
          </p:cNvPicPr>
          <p:nvPr/>
        </p:nvPicPr>
        <p:blipFill>
          <a:blip r:embed="rId3"/>
          <a:stretch>
            <a:fillRect/>
          </a:stretch>
        </p:blipFill>
        <p:spPr>
          <a:xfrm>
            <a:off x="641775" y="2544283"/>
            <a:ext cx="3967266" cy="1494317"/>
          </a:xfrm>
          <a:prstGeom prst="rect">
            <a:avLst/>
          </a:prstGeom>
        </p:spPr>
      </p:pic>
    </p:spTree>
    <p:extLst>
      <p:ext uri="{BB962C8B-B14F-4D97-AF65-F5344CB8AC3E}">
        <p14:creationId xmlns:p14="http://schemas.microsoft.com/office/powerpoint/2010/main" val="681712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ight Triangle 2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99FAC51-FBA1-B0C9-85EA-F4A27E7CF31D}"/>
              </a:ext>
            </a:extLst>
          </p:cNvPr>
          <p:cNvSpPr txBox="1"/>
          <p:nvPr/>
        </p:nvSpPr>
        <p:spPr>
          <a:xfrm>
            <a:off x="4764023" y="1073552"/>
            <a:ext cx="6007608" cy="4284832"/>
          </a:xfrm>
          <a:prstGeom prst="rect">
            <a:avLst/>
          </a:prstGeom>
        </p:spPr>
        <p:txBody>
          <a:bodyPr vert="horz" lIns="91440" tIns="45720" rIns="91440" bIns="45720" rtlCol="0" anchor="ctr">
            <a:noAutofit/>
          </a:bodyPr>
          <a:lstStyle/>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two different deep learning model called ResNet18 and Alex Net have been chosen for doing the image classification here.</a:t>
            </a: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ResNet18 model has 18 deep layers and the Alex Net has 8 deep layers.</a:t>
            </a: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Both of the chosen models are Deep Neural Network models.</a:t>
            </a: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chosen models are non-pretrained models from </a:t>
            </a:r>
            <a:r>
              <a:rPr lang="en-US" sz="1600" dirty="0" err="1">
                <a:latin typeface="Times New Roman" panose="02020603050405020304" pitchFamily="18" charset="0"/>
                <a:cs typeface="Times New Roman" panose="02020603050405020304" pitchFamily="18" charset="0"/>
              </a:rPr>
              <a:t>py</a:t>
            </a:r>
            <a:r>
              <a:rPr lang="en-US" sz="1600" dirty="0">
                <a:latin typeface="Times New Roman" panose="02020603050405020304" pitchFamily="18" charset="0"/>
                <a:cs typeface="Times New Roman" panose="02020603050405020304" pitchFamily="18" charset="0"/>
              </a:rPr>
              <a:t>-torch framework.</a:t>
            </a: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first model is called as the popular Resnet18 Model and the Second model is known as the popular Alex Net model.</a:t>
            </a: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ResNet18 Model is 18 layers deep while the </a:t>
            </a:r>
            <a:r>
              <a:rPr lang="en-US" sz="1600" dirty="0" err="1">
                <a:latin typeface="Times New Roman" panose="02020603050405020304" pitchFamily="18" charset="0"/>
                <a:cs typeface="Times New Roman" panose="02020603050405020304" pitchFamily="18" charset="0"/>
              </a:rPr>
              <a:t>AlexNet</a:t>
            </a:r>
            <a:r>
              <a:rPr lang="en-US" sz="1600" dirty="0">
                <a:latin typeface="Times New Roman" panose="02020603050405020304" pitchFamily="18" charset="0"/>
                <a:cs typeface="Times New Roman" panose="02020603050405020304" pitchFamily="18" charset="0"/>
              </a:rPr>
              <a:t> model is only 8 Layers deep.</a:t>
            </a: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architecture of the Resnet18 and the </a:t>
            </a:r>
            <a:r>
              <a:rPr lang="en-US" sz="1600" dirty="0" err="1">
                <a:latin typeface="Times New Roman" panose="02020603050405020304" pitchFamily="18" charset="0"/>
                <a:cs typeface="Times New Roman" panose="02020603050405020304" pitchFamily="18" charset="0"/>
              </a:rPr>
              <a:t>AlexNet</a:t>
            </a:r>
            <a:r>
              <a:rPr lang="en-US" sz="1600" dirty="0">
                <a:latin typeface="Times New Roman" panose="02020603050405020304" pitchFamily="18" charset="0"/>
                <a:cs typeface="Times New Roman" panose="02020603050405020304" pitchFamily="18" charset="0"/>
              </a:rPr>
              <a:t> models are as shown in the Figure 1 and Figure 2 respectively</a:t>
            </a:r>
          </a:p>
        </p:txBody>
      </p:sp>
      <p:pic>
        <p:nvPicPr>
          <p:cNvPr id="3" name="Picture 12" descr="Academic and Nonacademic Logos | Brand &amp; Marketing | Wright State University">
            <a:extLst>
              <a:ext uri="{FF2B5EF4-FFF2-40B4-BE49-F238E27FC236}">
                <a16:creationId xmlns:a16="http://schemas.microsoft.com/office/drawing/2014/main" id="{55293D07-B8C5-353E-07D1-D2090EF13B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255"/>
          <a:stretch/>
        </p:blipFill>
        <p:spPr bwMode="auto">
          <a:xfrm>
            <a:off x="138356" y="238621"/>
            <a:ext cx="3283482" cy="22002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B94853-A7FC-EBBD-34EA-B3EBF40EBF6A}"/>
              </a:ext>
            </a:extLst>
          </p:cNvPr>
          <p:cNvPicPr>
            <a:picLocks noChangeAspect="1"/>
          </p:cNvPicPr>
          <p:nvPr/>
        </p:nvPicPr>
        <p:blipFill rotWithShape="1">
          <a:blip r:embed="rId3">
            <a:extLst>
              <a:ext uri="{28A0092B-C50C-407E-A947-70E740481C1C}">
                <a14:useLocalDpi xmlns:a14="http://schemas.microsoft.com/office/drawing/2010/main" val="0"/>
              </a:ext>
            </a:extLst>
          </a:blip>
          <a:srcRect b="22713"/>
          <a:stretch/>
        </p:blipFill>
        <p:spPr>
          <a:xfrm>
            <a:off x="641775" y="2571689"/>
            <a:ext cx="3902796" cy="590611"/>
          </a:xfrm>
          <a:prstGeom prst="rect">
            <a:avLst/>
          </a:prstGeom>
        </p:spPr>
      </p:pic>
      <p:pic>
        <p:nvPicPr>
          <p:cNvPr id="1026" name="Picture 2" descr="Explained: Neural networks | MIT News | Massachusetts Institute of  Technology">
            <a:extLst>
              <a:ext uri="{FF2B5EF4-FFF2-40B4-BE49-F238E27FC236}">
                <a16:creationId xmlns:a16="http://schemas.microsoft.com/office/drawing/2014/main" id="{8FFCAB7A-F985-84CD-DC3D-04538A207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43" y="3162300"/>
            <a:ext cx="3578934" cy="2386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01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Original ResNet-18 Architecture | Download Scientific Diagram">
            <a:extLst>
              <a:ext uri="{FF2B5EF4-FFF2-40B4-BE49-F238E27FC236}">
                <a16:creationId xmlns:a16="http://schemas.microsoft.com/office/drawing/2014/main" id="{402C6535-B4DE-61A2-3B9B-6B75FF95D4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8460" y="2530274"/>
            <a:ext cx="5110881" cy="1373797"/>
          </a:xfrm>
          <a:prstGeom prst="rect">
            <a:avLst/>
          </a:prstGeom>
          <a:noFill/>
          <a:ln>
            <a:noFill/>
          </a:ln>
        </p:spPr>
      </p:pic>
      <p:sp>
        <p:nvSpPr>
          <p:cNvPr id="3" name="TextBox 2">
            <a:extLst>
              <a:ext uri="{FF2B5EF4-FFF2-40B4-BE49-F238E27FC236}">
                <a16:creationId xmlns:a16="http://schemas.microsoft.com/office/drawing/2014/main" id="{A06BE5E5-E3D3-F0F8-FC1C-3B7AD2B3D17D}"/>
              </a:ext>
            </a:extLst>
          </p:cNvPr>
          <p:cNvSpPr txBox="1"/>
          <p:nvPr/>
        </p:nvSpPr>
        <p:spPr>
          <a:xfrm>
            <a:off x="5192765" y="5936245"/>
            <a:ext cx="693973" cy="280718"/>
          </a:xfrm>
          <a:prstGeom prst="rect">
            <a:avLst/>
          </a:prstGeom>
          <a:noFill/>
        </p:spPr>
        <p:txBody>
          <a:bodyPr wrap="none" rtlCol="0">
            <a:spAutoFit/>
          </a:bodyPr>
          <a:lstStyle/>
          <a:p>
            <a:pPr defTabSz="621792">
              <a:spcAft>
                <a:spcPts val="600"/>
              </a:spcAft>
            </a:pPr>
            <a:r>
              <a:rPr lang="en-US" sz="1224" kern="1200">
                <a:solidFill>
                  <a:schemeClr val="tx1"/>
                </a:solidFill>
                <a:latin typeface="+mn-lt"/>
                <a:ea typeface="+mn-ea"/>
                <a:cs typeface="+mn-cs"/>
              </a:rPr>
              <a:t>Figure 1</a:t>
            </a:r>
            <a:endParaRPr lang="en-US"/>
          </a:p>
        </p:txBody>
      </p:sp>
      <p:pic>
        <p:nvPicPr>
          <p:cNvPr id="4" name="Picture 12" descr="Academic and Nonacademic Logos | Brand &amp; Marketing | Wright State University">
            <a:extLst>
              <a:ext uri="{FF2B5EF4-FFF2-40B4-BE49-F238E27FC236}">
                <a16:creationId xmlns:a16="http://schemas.microsoft.com/office/drawing/2014/main" id="{EF4A8B1C-C658-8127-4E96-B0E12BC912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255"/>
          <a:stretch/>
        </p:blipFill>
        <p:spPr bwMode="auto">
          <a:xfrm>
            <a:off x="386504" y="490317"/>
            <a:ext cx="2254813" cy="15109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B42974-33E7-15E5-607F-A98D2A7A0C28}"/>
              </a:ext>
            </a:extLst>
          </p:cNvPr>
          <p:cNvSpPr txBox="1"/>
          <p:nvPr/>
        </p:nvSpPr>
        <p:spPr>
          <a:xfrm>
            <a:off x="793810" y="2095689"/>
            <a:ext cx="4114541" cy="1222514"/>
          </a:xfrm>
          <a:prstGeom prst="rect">
            <a:avLst/>
          </a:prstGeom>
          <a:noFill/>
        </p:spPr>
        <p:txBody>
          <a:bodyPr wrap="square">
            <a:spAutoFit/>
          </a:bodyPr>
          <a:lstStyle/>
          <a:p>
            <a:pPr defTabSz="621792">
              <a:spcAft>
                <a:spcPts val="600"/>
              </a:spcAft>
            </a:pPr>
            <a:r>
              <a:rPr lang="en-US" sz="3672" kern="1200" dirty="0">
                <a:solidFill>
                  <a:schemeClr val="tx1"/>
                </a:solidFill>
                <a:latin typeface="+mn-lt"/>
                <a:ea typeface="+mn-ea"/>
                <a:cs typeface="+mn-cs"/>
              </a:rPr>
              <a:t>𝑅𝑒𝓈𝒩𝑒𝓉𝟣𝟪 𝒜𝓇𝒸𝒽𝒾𝓉𝑒𝒸𝓉𝓊𝓇𝑒</a:t>
            </a:r>
            <a:endParaRPr lang="en-US" sz="5400" dirty="0"/>
          </a:p>
        </p:txBody>
      </p:sp>
      <p:pic>
        <p:nvPicPr>
          <p:cNvPr id="7" name="Picture 6">
            <a:extLst>
              <a:ext uri="{FF2B5EF4-FFF2-40B4-BE49-F238E27FC236}">
                <a16:creationId xmlns:a16="http://schemas.microsoft.com/office/drawing/2014/main" id="{2308AEA0-9C32-526D-C4FC-5984C91B8A50}"/>
              </a:ext>
            </a:extLst>
          </p:cNvPr>
          <p:cNvPicPr>
            <a:picLocks noChangeAspect="1"/>
          </p:cNvPicPr>
          <p:nvPr/>
        </p:nvPicPr>
        <p:blipFill rotWithShape="1">
          <a:blip r:embed="rId4"/>
          <a:srcRect b="22681"/>
          <a:stretch/>
        </p:blipFill>
        <p:spPr>
          <a:xfrm>
            <a:off x="775237" y="3288427"/>
            <a:ext cx="3796763" cy="1064117"/>
          </a:xfrm>
          <a:prstGeom prst="rect">
            <a:avLst/>
          </a:prstGeom>
        </p:spPr>
      </p:pic>
    </p:spTree>
    <p:extLst>
      <p:ext uri="{BB962C8B-B14F-4D97-AF65-F5344CB8AC3E}">
        <p14:creationId xmlns:p14="http://schemas.microsoft.com/office/powerpoint/2010/main" val="880728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table of text with numbers and symbols&#10;&#10;Description automatically generated with medium confidence">
            <a:extLst>
              <a:ext uri="{FF2B5EF4-FFF2-40B4-BE49-F238E27FC236}">
                <a16:creationId xmlns:a16="http://schemas.microsoft.com/office/drawing/2014/main" id="{45215875-9D01-3E17-DA6B-FE500BAE7C1E}"/>
              </a:ext>
            </a:extLst>
          </p:cNvPr>
          <p:cNvPicPr>
            <a:picLocks noChangeAspect="1"/>
          </p:cNvPicPr>
          <p:nvPr/>
        </p:nvPicPr>
        <p:blipFill>
          <a:blip r:embed="rId2"/>
          <a:stretch>
            <a:fillRect/>
          </a:stretch>
        </p:blipFill>
        <p:spPr>
          <a:xfrm>
            <a:off x="5389239" y="672974"/>
            <a:ext cx="3545211" cy="5236780"/>
          </a:xfrm>
          <a:prstGeom prst="rect">
            <a:avLst/>
          </a:prstGeom>
        </p:spPr>
      </p:pic>
      <p:sp>
        <p:nvSpPr>
          <p:cNvPr id="3" name="TextBox 2">
            <a:extLst>
              <a:ext uri="{FF2B5EF4-FFF2-40B4-BE49-F238E27FC236}">
                <a16:creationId xmlns:a16="http://schemas.microsoft.com/office/drawing/2014/main" id="{CF2CFC8B-DC1F-9F5E-E3F0-9FEB9ABC28D0}"/>
              </a:ext>
            </a:extLst>
          </p:cNvPr>
          <p:cNvSpPr txBox="1"/>
          <p:nvPr/>
        </p:nvSpPr>
        <p:spPr>
          <a:xfrm>
            <a:off x="6299616" y="5904308"/>
            <a:ext cx="1043286" cy="280718"/>
          </a:xfrm>
          <a:prstGeom prst="rect">
            <a:avLst/>
          </a:prstGeom>
          <a:noFill/>
        </p:spPr>
        <p:txBody>
          <a:bodyPr wrap="square" rtlCol="0">
            <a:spAutoFit/>
          </a:bodyPr>
          <a:lstStyle/>
          <a:p>
            <a:pPr defTabSz="621792">
              <a:spcAft>
                <a:spcPts val="600"/>
              </a:spcAft>
            </a:pPr>
            <a:r>
              <a:rPr lang="en-US" sz="1224" kern="1200">
                <a:solidFill>
                  <a:schemeClr val="tx1"/>
                </a:solidFill>
                <a:latin typeface="+mn-lt"/>
                <a:ea typeface="+mn-ea"/>
                <a:cs typeface="+mn-cs"/>
              </a:rPr>
              <a:t>Figure 2</a:t>
            </a:r>
            <a:endParaRPr lang="en-US"/>
          </a:p>
        </p:txBody>
      </p:sp>
      <p:pic>
        <p:nvPicPr>
          <p:cNvPr id="4" name="Picture 12" descr="Academic and Nonacademic Logos | Brand &amp; Marketing | Wright State University">
            <a:extLst>
              <a:ext uri="{FF2B5EF4-FFF2-40B4-BE49-F238E27FC236}">
                <a16:creationId xmlns:a16="http://schemas.microsoft.com/office/drawing/2014/main" id="{2F2D6C8D-0907-18CD-593A-E31D2B416A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255"/>
          <a:stretch/>
        </p:blipFill>
        <p:spPr bwMode="auto">
          <a:xfrm>
            <a:off x="321732" y="394671"/>
            <a:ext cx="2238267" cy="14998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6BE2D8-09BB-0500-C938-47A7FAA32249}"/>
              </a:ext>
            </a:extLst>
          </p:cNvPr>
          <p:cNvSpPr txBox="1"/>
          <p:nvPr/>
        </p:nvSpPr>
        <p:spPr>
          <a:xfrm>
            <a:off x="612113" y="1785854"/>
            <a:ext cx="3895771" cy="1222514"/>
          </a:xfrm>
          <a:prstGeom prst="rect">
            <a:avLst/>
          </a:prstGeom>
          <a:noFill/>
        </p:spPr>
        <p:txBody>
          <a:bodyPr wrap="square" rtlCol="0">
            <a:spAutoFit/>
          </a:bodyPr>
          <a:lstStyle/>
          <a:p>
            <a:pPr defTabSz="621792">
              <a:spcAft>
                <a:spcPts val="600"/>
              </a:spcAft>
            </a:pPr>
            <a:r>
              <a:rPr lang="en-US" sz="3672" kern="1200" dirty="0">
                <a:solidFill>
                  <a:schemeClr val="tx1"/>
                </a:solidFill>
                <a:latin typeface="+mn-lt"/>
                <a:ea typeface="+mn-ea"/>
                <a:cs typeface="+mn-cs"/>
              </a:rPr>
              <a:t>𝓐𝓵𝓮𝔁𝓝𝓮𝓽 𝓐𝓻𝓬𝓱𝓲𝓽𝓮𝓬𝓽𝓾𝓻𝓮</a:t>
            </a:r>
            <a:endParaRPr lang="en-US" sz="5400" dirty="0"/>
          </a:p>
        </p:txBody>
      </p:sp>
      <p:pic>
        <p:nvPicPr>
          <p:cNvPr id="7" name="Picture 6">
            <a:extLst>
              <a:ext uri="{FF2B5EF4-FFF2-40B4-BE49-F238E27FC236}">
                <a16:creationId xmlns:a16="http://schemas.microsoft.com/office/drawing/2014/main" id="{7440D980-73D6-9CD8-7C73-2B835EE0EE4F}"/>
              </a:ext>
            </a:extLst>
          </p:cNvPr>
          <p:cNvPicPr>
            <a:picLocks noChangeAspect="1"/>
          </p:cNvPicPr>
          <p:nvPr/>
        </p:nvPicPr>
        <p:blipFill>
          <a:blip r:embed="rId4"/>
          <a:stretch>
            <a:fillRect/>
          </a:stretch>
        </p:blipFill>
        <p:spPr>
          <a:xfrm>
            <a:off x="795074" y="3008368"/>
            <a:ext cx="3947502" cy="1600339"/>
          </a:xfrm>
          <a:prstGeom prst="rect">
            <a:avLst/>
          </a:prstGeom>
        </p:spPr>
      </p:pic>
    </p:spTree>
    <p:extLst>
      <p:ext uri="{BB962C8B-B14F-4D97-AF65-F5344CB8AC3E}">
        <p14:creationId xmlns:p14="http://schemas.microsoft.com/office/powerpoint/2010/main" val="404184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4" name="Rectangle 1230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2" descr="Academic and Nonacademic Logos | Brand &amp; Marketing | Wright State University">
            <a:extLst>
              <a:ext uri="{FF2B5EF4-FFF2-40B4-BE49-F238E27FC236}">
                <a16:creationId xmlns:a16="http://schemas.microsoft.com/office/drawing/2014/main" id="{9F3240E4-FFC8-4789-86FF-D5618B014A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42" r="51856" b="16023"/>
          <a:stretch/>
        </p:blipFill>
        <p:spPr bwMode="auto">
          <a:xfrm>
            <a:off x="-292725" y="-437916"/>
            <a:ext cx="3037957" cy="1876609"/>
          </a:xfrm>
          <a:prstGeom prst="rect">
            <a:avLst/>
          </a:prstGeom>
          <a:noFill/>
          <a:extLst>
            <a:ext uri="{909E8E84-426E-40DD-AFC4-6F175D3DCCD1}">
              <a14:hiddenFill xmlns:a14="http://schemas.microsoft.com/office/drawing/2010/main">
                <a:solidFill>
                  <a:srgbClr val="FFFFFF"/>
                </a:solidFill>
              </a14:hiddenFill>
            </a:ext>
          </a:extLst>
        </p:spPr>
      </p:pic>
      <p:sp>
        <p:nvSpPr>
          <p:cNvPr id="12306" name="Right Triangle 1230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8" name="Rectangle 12307">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029" y="623275"/>
            <a:ext cx="657079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9136A76-73AE-6488-5220-C995F700C9E3}"/>
              </a:ext>
            </a:extLst>
          </p:cNvPr>
          <p:cNvSpPr txBox="1"/>
          <p:nvPr/>
        </p:nvSpPr>
        <p:spPr>
          <a:xfrm>
            <a:off x="5063324" y="665609"/>
            <a:ext cx="6258628" cy="2670258"/>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1600" dirty="0"/>
              <a:t>For training any of the chosen machine learning model we are using the mini batch gradient descent to make the training efficient and faster. All the images are processed in batches of size 32.</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For calculating the loss the Cross Entropy loss function is being used because it tells how well the model is able to classify the images during the testing phase.</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The SGD(Stochastic Gradient Descent) is being used as the optimizer because it helps to reduce the cost function based on the prediction errors in the forward and backward propagation of the neural networks.</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We are training and testing the chosen models over a range of 100 epochs and adjusting the hyperparameters for various values.</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After playing around the various values for hyperparameters the best learning rate and weight decay for ResNet18 model are found to be 0.01 and 0.003 respectively.</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Similarly for the Alex net the best values for the hyperparameters learning rate and weight decay are 0.01 and 0.001 respectively.</a:t>
            </a:r>
          </a:p>
          <a:p>
            <a:pPr indent="-228600">
              <a:lnSpc>
                <a:spcPct val="90000"/>
              </a:lnSpc>
              <a:spcAft>
                <a:spcPts val="600"/>
              </a:spcAft>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0C0368E9-21B8-9CF1-1AD4-B114A3724E58}"/>
              </a:ext>
            </a:extLst>
          </p:cNvPr>
          <p:cNvPicPr>
            <a:picLocks noChangeAspect="1"/>
          </p:cNvPicPr>
          <p:nvPr/>
        </p:nvPicPr>
        <p:blipFill>
          <a:blip r:embed="rId3"/>
          <a:stretch>
            <a:fillRect/>
          </a:stretch>
        </p:blipFill>
        <p:spPr>
          <a:xfrm>
            <a:off x="66248" y="2418136"/>
            <a:ext cx="4586342" cy="1517021"/>
          </a:xfrm>
          <a:prstGeom prst="rect">
            <a:avLst/>
          </a:prstGeom>
        </p:spPr>
      </p:pic>
    </p:spTree>
    <p:extLst>
      <p:ext uri="{BB962C8B-B14F-4D97-AF65-F5344CB8AC3E}">
        <p14:creationId xmlns:p14="http://schemas.microsoft.com/office/powerpoint/2010/main" val="660971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794</Words>
  <Application>Microsoft Office PowerPoint</Application>
  <PresentationFormat>Widescreen</PresentationFormat>
  <Paragraphs>99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Vamsikrishna Neelam</dc:creator>
  <cp:lastModifiedBy>Vamsikrishna Neelam</cp:lastModifiedBy>
  <cp:revision>8</cp:revision>
  <dcterms:created xsi:type="dcterms:W3CDTF">2023-11-22T16:14:30Z</dcterms:created>
  <dcterms:modified xsi:type="dcterms:W3CDTF">2023-11-28T19:30:08Z</dcterms:modified>
</cp:coreProperties>
</file>